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1229" r:id="rId2"/>
    <p:sldId id="1706" r:id="rId3"/>
    <p:sldId id="1705" r:id="rId4"/>
    <p:sldId id="1704" r:id="rId5"/>
    <p:sldId id="1693" r:id="rId6"/>
    <p:sldId id="1695" r:id="rId7"/>
    <p:sldId id="1694" r:id="rId8"/>
    <p:sldId id="1699" r:id="rId9"/>
    <p:sldId id="1700" r:id="rId10"/>
    <p:sldId id="1701" r:id="rId11"/>
    <p:sldId id="350" r:id="rId12"/>
    <p:sldId id="1703" r:id="rId13"/>
    <p:sldId id="1707" r:id="rId14"/>
    <p:sldId id="1714" r:id="rId15"/>
    <p:sldId id="1709" r:id="rId16"/>
    <p:sldId id="1711" r:id="rId17"/>
    <p:sldId id="1712" r:id="rId18"/>
    <p:sldId id="1710" r:id="rId19"/>
    <p:sldId id="1708" r:id="rId20"/>
    <p:sldId id="1715" r:id="rId21"/>
    <p:sldId id="259" r:id="rId22"/>
    <p:sldId id="1233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6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1:42:1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1:16:14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0 826 24575,'89'-14'0,"0"-1"0,0 1 0,0-1 0,0 0 0,0 1 0,-1-1 0,1 1 0,0-1 0,-13 1 0,-16 2 0,16-3 0,-4 3 0,20-1 0,13-2 0,6-1 0,1-1 0,-8 0 0,-12-1 0,-19 0 0,-27 1 0,-8-25 0,-8 9 0,8-15 0,-17 23 0,-7 7 0,-5 4 0,-2-5 0,0-14 0,6-16 0,5-14 0,2 2 0,-4 11 0,-6 17 0,-4 18 0,-3 9 0,-2 4 0,1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1:16:17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24575,'0'18'0,"0"11"0,2 13 0,2 6 0,4-5 0,10-6 0,10-5 0,12-1 0,7 1 0,4-5 0,-2-3 0,-3-3 0,-2 1 0,-2 2 0,2 8 0,5 5 0,2 3 0,-2-3 0,-5-6 0,-8-9 0,-3-5 0,-1-1 0,5-1 0,8-1 0,5-2 0,2-3 0,0-5 0,-3-1 0,3 2 0,1 2 0,-1 4 0,2-3 0,-2-2 0,-3-4 0,-5-2 0,-2 0 0,3-2 0,9-10 0,7-9 0,2-9 0,-1-1 0,-7 5 0,-4 5 0,-1 7 0,-1-2 0,-2-1 0,-5-1 0,-8-1 0,-8 2 0,-7 2 0,-6 5 0,-5 2 0,-4 2 0,-2 3 0,-2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0T11:42:1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FF24-60FD-D941-8364-0777221C1D84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2B74-AC86-9A4D-9ED9-65E3218D5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61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4CBA6-B05D-024D-BEF5-36743787742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49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EF7F7-6878-8D4E-BF51-B6437E60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2A61A9-6B6F-3A46-831B-49F8C05E1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319E1-BABB-1145-B30F-F1FE5849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B6F463-014A-254E-B520-59759491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51F31D-70C7-4543-9DEA-0641EAA7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0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8520B-19D0-EC44-8776-202EAAC2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4BB45D-877E-E04A-BDA5-3DF4FCA4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E65A19-9109-5F4F-95C0-4188BC9D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51F976-6286-B040-9A69-ABBF73C8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0A90E5-B502-7E45-9CC0-E56CDDBA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24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06F1FB-07D3-2547-8589-6A2985C73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430282D-0C33-794E-A5DA-17A82DB00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2ADFB6-2D7C-604D-B785-2AC0FD53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1FC8B2-F08B-8F4E-849D-B63FA165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85D9A6-EFD6-5048-985D-8234E0AC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5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4079A-D379-7D47-A761-FE94AC4D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A516AD-F637-E644-8AF9-EE8E2CC3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A8E983-EED1-7145-A059-7B0B276E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4921A-2D6B-9849-B79D-C83DD756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BE072-7C2E-0B42-A9AF-6449E489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92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2BEF4-F5AF-1E47-AC94-220BDAD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5AA1F3-0255-C647-BDC5-2E868C4F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6C29C-B18C-FA41-B0C2-1132EAD6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9FC25-4901-2342-BCB5-3EF9C8C9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5F45D-6C07-B54F-9EF6-7D749DB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47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623D0B-E0F2-224A-B26A-F5ADC11A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DA7B0C-3891-BF42-9E71-129886EC8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BE96CF-AD65-B343-BD47-3E9F956DB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F046E9-94C8-8547-A7DE-FF2EB6C5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2DB089-C6C0-7341-8513-0EEEE6E9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183468-84DC-914C-AA2E-6220C3E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7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8B1DB-7C9E-A142-9237-359054C8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D4309F-F495-3542-877D-1557C247E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FF27DE-446D-D042-9EE3-6B0987AA5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1B4FBAF-274D-EF48-9E2D-0E7DCACDA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2BA492-AD5E-B54C-823D-843ADA0FA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230E49-D29D-C942-8CE5-F28F930E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3B907B-8E7C-4A43-B888-B93C27F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1A05BD-88D2-AE4B-85B8-00E7F2D0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40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6D16F-3FDC-6148-A662-F110972E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51343C-F380-7345-8252-B2566B5B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3A7B41-13CD-E347-ACFF-5431ADA4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5A26B8-AF7D-2744-88B3-C58313FD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7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EEDE136-D5A0-3646-9D09-EE6711FD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E20D4A-BACC-6A4C-8736-8DAE9B95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40F43E-814E-0643-831A-F063CF84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09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F47B0-C06A-0A4A-BCE8-DFED775CE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7E825C-E442-F746-AB65-577AC0AF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0C6DBA-004B-7341-A437-9033B8121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DAAC13-9925-7547-9ED5-E6EAF64A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B4060B-F58D-C94D-8964-415C16D1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A7C01F-19C6-934D-948A-6FF242B4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9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25DBE-692B-264F-8E2D-6C82E7C9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64EF0F-8661-BC4F-9EDD-C21AD3F91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19ED1E-BE53-E840-A0A0-EB5319E95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4A7D29-0E08-FE45-BD12-8DD196E4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3E2A18-921A-1548-B501-B22C91B0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251C86-2016-2D43-BFF2-7921A363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3C1C94-0DF4-4345-A4BA-8C118049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74ADF-765C-9C4B-99E4-3ABC4362B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9EEAEC-C4F1-D94E-9C12-6DDB71818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154B-14C1-D54A-A1C3-AB62FBDFE225}" type="datetimeFigureOut">
              <a:rPr lang="it-IT" smtClean="0"/>
              <a:t>10/02/24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48B48-9A35-9E44-9CBC-3AFCC3A6E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81705-7C7B-1741-BB83-74564DE99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F83FF-7FF2-F746-A49B-EEC6DCEAB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54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customXml" Target="../ink/ink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alestradellascrittura.it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estradellascrittura.it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linkedin.com/company/palestra-della-scrittura/" TargetMode="External"/><Relationship Id="rId4" Type="http://schemas.openxmlformats.org/officeDocument/2006/relationships/hyperlink" Target="https://www.palestradellascrittura.it/materiali/pocherighe-newslett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4786341-1B42-D28D-5737-689D1E1FF44D}"/>
              </a:ext>
            </a:extLst>
          </p:cNvPr>
          <p:cNvSpPr txBox="1"/>
          <p:nvPr/>
        </p:nvSpPr>
        <p:spPr>
          <a:xfrm>
            <a:off x="671724" y="2834180"/>
            <a:ext cx="10381086" cy="988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04"/>
              </a:lnSpc>
            </a:pPr>
            <a:r>
              <a:rPr lang="it-IT" sz="5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it-IT" sz="5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scoltare</a:t>
            </a:r>
            <a:r>
              <a:rPr lang="it-IT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5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</a:t>
            </a:r>
            <a:r>
              <a:rPr lang="it-IT" sz="5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edere</a:t>
            </a:r>
            <a:r>
              <a:rPr lang="it-IT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5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it-IT" sz="5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ntuire</a:t>
            </a:r>
            <a:r>
              <a:rPr lang="it-IT" sz="5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540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it-IT" sz="5400" dirty="0">
                <a:solidFill>
                  <a:srgbClr val="0070C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entire</a:t>
            </a:r>
            <a:endParaRPr lang="en-US" sz="5400" dirty="0">
              <a:solidFill>
                <a:srgbClr val="0070C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E62EB05-B6DA-FE9A-1FB9-CF982122F7BC}"/>
              </a:ext>
            </a:extLst>
          </p:cNvPr>
          <p:cNvSpPr txBox="1"/>
          <p:nvPr/>
        </p:nvSpPr>
        <p:spPr>
          <a:xfrm>
            <a:off x="2730622" y="4191476"/>
            <a:ext cx="6263290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Comunicare i valori e le azioni AVIS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DCF3A03-1652-5929-4FA8-2CBB9DA7AD8C}"/>
              </a:ext>
            </a:extLst>
          </p:cNvPr>
          <p:cNvSpPr txBox="1"/>
          <p:nvPr/>
        </p:nvSpPr>
        <p:spPr>
          <a:xfrm>
            <a:off x="631194" y="6208615"/>
            <a:ext cx="10834476" cy="24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53"/>
              </a:lnSpc>
            </a:pPr>
            <a:r>
              <a:rPr lang="en-US" sz="1000" spc="280" dirty="0">
                <a:solidFill>
                  <a:srgbClr val="636464"/>
                </a:solidFill>
                <a:latin typeface="Optima" panose="02000503060000020004" pitchFamily="2" charset="0"/>
              </a:rPr>
              <a:t>OTTOBRE 2023</a:t>
            </a:r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943AD78-F30A-004C-68A1-9547809F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246" y="505813"/>
            <a:ext cx="1100424" cy="1292323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C34224C0-362C-2BF7-CC7B-747B476290F5}"/>
              </a:ext>
            </a:extLst>
          </p:cNvPr>
          <p:cNvSpPr/>
          <p:nvPr/>
        </p:nvSpPr>
        <p:spPr>
          <a:xfrm>
            <a:off x="671724" y="1038845"/>
            <a:ext cx="635000" cy="93479"/>
          </a:xfrm>
          <a:prstGeom prst="rect">
            <a:avLst/>
          </a:prstGeom>
          <a:solidFill>
            <a:srgbClr val="D42F35"/>
          </a:solidFill>
        </p:spPr>
        <p:txBody>
          <a:bodyPr/>
          <a:lstStyle/>
          <a:p>
            <a:endParaRPr lang="it-IT" sz="1200">
              <a:solidFill>
                <a:srgbClr val="D83938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2BA1A0-A78F-BFCD-48E3-D97095BEA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7" y="5430838"/>
            <a:ext cx="4419600" cy="1028700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02EE42E6-B97D-7C7A-D937-D404D784A378}"/>
              </a:ext>
            </a:extLst>
          </p:cNvPr>
          <p:cNvSpPr txBox="1"/>
          <p:nvPr/>
        </p:nvSpPr>
        <p:spPr>
          <a:xfrm>
            <a:off x="296155" y="670218"/>
            <a:ext cx="10834476" cy="25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00" spc="280" dirty="0">
                <a:solidFill>
                  <a:srgbClr val="FFFFFF"/>
                </a:solidFill>
                <a:latin typeface="Space Mono"/>
              </a:rPr>
              <a:t>LOR</a:t>
            </a:r>
            <a:r>
              <a:rPr lang="en-US" sz="1400" spc="280" dirty="0">
                <a:solidFill>
                  <a:srgbClr val="D83938"/>
                </a:solidFill>
                <a:latin typeface="Optima" panose="02000503060000020004" pitchFamily="2" charset="0"/>
              </a:rPr>
              <a:t>LORENZO CARPANÈ</a:t>
            </a:r>
          </a:p>
        </p:txBody>
      </p:sp>
    </p:spTree>
    <p:extLst>
      <p:ext uri="{BB962C8B-B14F-4D97-AF65-F5344CB8AC3E}">
        <p14:creationId xmlns:p14="http://schemas.microsoft.com/office/powerpoint/2010/main" val="103070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FACD40-1D89-6E3D-7EA2-4B406087FF34}"/>
              </a:ext>
            </a:extLst>
          </p:cNvPr>
          <p:cNvSpPr txBox="1"/>
          <p:nvPr/>
        </p:nvSpPr>
        <p:spPr>
          <a:xfrm>
            <a:off x="1107107" y="3871879"/>
            <a:ext cx="2564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 è una</a:t>
            </a:r>
          </a:p>
          <a:p>
            <a:r>
              <a:rPr lang="it-IT" sz="3200" dirty="0">
                <a:solidFill>
                  <a:schemeClr val="bg1"/>
                </a:solidFill>
              </a:rPr>
              <a:t> bella giornata</a:t>
            </a:r>
          </a:p>
        </p:txBody>
      </p:sp>
      <p:pic>
        <p:nvPicPr>
          <p:cNvPr id="1030" name="Picture 6" descr="Olympia di Manet, lo scandalo dell'arte | Elle decor">
            <a:extLst>
              <a:ext uri="{FF2B5EF4-FFF2-40B4-BE49-F238E27FC236}">
                <a16:creationId xmlns:a16="http://schemas.microsoft.com/office/drawing/2014/main" id="{864CABA0-1FF7-F9FE-D091-B2E596DA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59780"/>
            <a:ext cx="9644062" cy="54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911E1-1477-934A-6011-149C0881A878}"/>
              </a:ext>
            </a:extLst>
          </p:cNvPr>
          <p:cNvSpPr txBox="1"/>
          <p:nvPr/>
        </p:nvSpPr>
        <p:spPr>
          <a:xfrm>
            <a:off x="1693068" y="1296333"/>
            <a:ext cx="2135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Oggi?</a:t>
            </a:r>
          </a:p>
          <a:p>
            <a:r>
              <a:rPr lang="it-IT" sz="3200" dirty="0">
                <a:solidFill>
                  <a:schemeClr val="bg1"/>
                </a:solidFill>
              </a:rPr>
              <a:t>Bella giornata!</a:t>
            </a:r>
          </a:p>
        </p:txBody>
      </p:sp>
      <p:pic>
        <p:nvPicPr>
          <p:cNvPr id="5" name="Elemento grafico 4" descr="Faccina angelo contorno">
            <a:extLst>
              <a:ext uri="{FF2B5EF4-FFF2-40B4-BE49-F238E27FC236}">
                <a16:creationId xmlns:a16="http://schemas.microsoft.com/office/drawing/2014/main" id="{4475C83D-9C7E-9D94-2AAC-936A03377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3068" y="29805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7966C-D524-664D-9FDF-C8AD52D2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Il punto di vista: è sempre una questione di scelta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F268A19-237E-E84E-B021-3B8BF489D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5200"/>
            <a:ext cx="10515600" cy="3172188"/>
          </a:xfrm>
        </p:spPr>
      </p:pic>
    </p:spTree>
    <p:extLst>
      <p:ext uri="{BB962C8B-B14F-4D97-AF65-F5344CB8AC3E}">
        <p14:creationId xmlns:p14="http://schemas.microsoft.com/office/powerpoint/2010/main" val="22668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 valore del dono è la nostra libertà - Il Bullone">
            <a:extLst>
              <a:ext uri="{FF2B5EF4-FFF2-40B4-BE49-F238E27FC236}">
                <a16:creationId xmlns:a16="http://schemas.microsoft.com/office/drawing/2014/main" id="{EFE0C50F-5104-1215-ADCB-816495FD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78" y="1893123"/>
            <a:ext cx="6252497" cy="41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4F68AFA1-21EC-337F-2A4C-70334DE19FAC}"/>
                  </a:ext>
                </a:extLst>
              </p14:cNvPr>
              <p14:cNvContentPartPr/>
              <p14:nvPr/>
            </p14:nvContentPartPr>
            <p14:xfrm>
              <a:off x="1721160" y="4207540"/>
              <a:ext cx="3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4F68AFA1-21EC-337F-2A4C-70334DE19FA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2160" y="41985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B78BCC-DF92-5AF1-1891-0E35B080C82E}"/>
              </a:ext>
            </a:extLst>
          </p:cNvPr>
          <p:cNvSpPr txBox="1"/>
          <p:nvPr/>
        </p:nvSpPr>
        <p:spPr>
          <a:xfrm>
            <a:off x="834887" y="626400"/>
            <a:ext cx="10983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Optima" panose="02000503060000020004" pitchFamily="2" charset="0"/>
              </a:rPr>
              <a:t>Esercizio: scriviamo un breve testo che accompagna questa immagine</a:t>
            </a:r>
          </a:p>
        </p:txBody>
      </p:sp>
    </p:spTree>
    <p:extLst>
      <p:ext uri="{BB962C8B-B14F-4D97-AF65-F5344CB8AC3E}">
        <p14:creationId xmlns:p14="http://schemas.microsoft.com/office/powerpoint/2010/main" val="814608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C43CE-9B70-C5DE-8F31-FA573471C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 valore del dono è la nostra libertà - Il Bullone">
            <a:extLst>
              <a:ext uri="{FF2B5EF4-FFF2-40B4-BE49-F238E27FC236}">
                <a16:creationId xmlns:a16="http://schemas.microsoft.com/office/drawing/2014/main" id="{60180519-87EB-13BC-7894-E9E4D341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78" y="1893123"/>
            <a:ext cx="6252497" cy="41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DC6661D9-9A36-DCB6-9035-E5A4AA81EFA0}"/>
                  </a:ext>
                </a:extLst>
              </p14:cNvPr>
              <p14:cNvContentPartPr/>
              <p14:nvPr/>
            </p14:nvContentPartPr>
            <p14:xfrm>
              <a:off x="4273418" y="3210280"/>
              <a:ext cx="746280" cy="29772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DC6661D9-9A36-DCB6-9035-E5A4AA81EF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4418" y="3201280"/>
                <a:ext cx="7639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FA74BF36-7817-13E0-09A6-F9C1B29163A1}"/>
                  </a:ext>
                </a:extLst>
              </p14:cNvPr>
              <p14:cNvContentPartPr/>
              <p14:nvPr/>
            </p14:nvContentPartPr>
            <p14:xfrm>
              <a:off x="7768658" y="3191920"/>
              <a:ext cx="750960" cy="2736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FA74BF36-7817-13E0-09A6-F9C1B2916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9658" y="3182908"/>
                <a:ext cx="768600" cy="29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BDB764AF-3206-8063-C47E-FAB39E4B455D}"/>
                  </a:ext>
                </a:extLst>
              </p14:cNvPr>
              <p14:cNvContentPartPr/>
              <p14:nvPr/>
            </p14:nvContentPartPr>
            <p14:xfrm>
              <a:off x="1721160" y="4207540"/>
              <a:ext cx="360" cy="3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BDB764AF-3206-8063-C47E-FAB39E4B45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2160" y="41985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E70C9A-C28D-C217-5E4F-1287476ACD6A}"/>
              </a:ext>
            </a:extLst>
          </p:cNvPr>
          <p:cNvSpPr txBox="1"/>
          <p:nvPr/>
        </p:nvSpPr>
        <p:spPr>
          <a:xfrm>
            <a:off x="951671" y="403688"/>
            <a:ext cx="8389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Optima" panose="02000503060000020004" pitchFamily="2" charset="0"/>
              </a:rPr>
              <a:t>«La condivisione è un dono 🎁</a:t>
            </a:r>
          </a:p>
          <a:p>
            <a:endParaRPr lang="it-IT" dirty="0">
              <a:latin typeface="Optima" panose="02000503060000020004" pitchFamily="2" charset="0"/>
            </a:endParaRPr>
          </a:p>
          <a:p>
            <a:r>
              <a:rPr lang="it-IT" dirty="0">
                <a:latin typeface="Optima" panose="02000503060000020004" pitchFamily="2" charset="0"/>
              </a:rPr>
              <a:t>Grazie del tempo dedicato e all'impegno, regala un sorriso anche a chi non conosci!»</a:t>
            </a:r>
          </a:p>
        </p:txBody>
      </p:sp>
    </p:spTree>
    <p:extLst>
      <p:ext uri="{BB962C8B-B14F-4D97-AF65-F5344CB8AC3E}">
        <p14:creationId xmlns:p14="http://schemas.microsoft.com/office/powerpoint/2010/main" val="340919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C92A3-DEA0-868B-0E50-1CADF2980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 ora, i vostri testi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C495B9-01A2-0F09-B29F-0151BC2C05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30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37C4AD-32C5-8102-BE5D-251BBD1868F4}"/>
              </a:ext>
            </a:extLst>
          </p:cNvPr>
          <p:cNvSpPr txBox="1"/>
          <p:nvPr/>
        </p:nvSpPr>
        <p:spPr>
          <a:xfrm>
            <a:off x="663436" y="1490870"/>
            <a:ext cx="2636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 cuore, a cuore❣️👫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7A49C3-3A58-5DBB-9C9E-88C36690D944}"/>
              </a:ext>
            </a:extLst>
          </p:cNvPr>
          <p:cNvSpPr txBox="1"/>
          <p:nvPr/>
        </p:nvSpPr>
        <p:spPr>
          <a:xfrm>
            <a:off x="663436" y="1962186"/>
            <a:ext cx="2715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Dare, ricevere:  donare❤️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658848-1C83-ABC3-D2C6-41A2C6AE5526}"/>
              </a:ext>
            </a:extLst>
          </p:cNvPr>
          <p:cNvSpPr txBox="1"/>
          <p:nvPr/>
        </p:nvSpPr>
        <p:spPr>
          <a:xfrm>
            <a:off x="663436" y="2433502"/>
            <a:ext cx="2715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migliora il mondo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1D5061-A447-E8A1-04DB-C8E3E8E52755}"/>
              </a:ext>
            </a:extLst>
          </p:cNvPr>
          <p:cNvSpPr txBox="1"/>
          <p:nvPr/>
        </p:nvSpPr>
        <p:spPr>
          <a:xfrm>
            <a:off x="663436" y="2904818"/>
            <a:ext cx="3918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dono è un atto di generosità invisibile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AC876E1-50EB-AF6A-0846-962DB208E69C}"/>
              </a:ext>
            </a:extLst>
          </p:cNvPr>
          <p:cNvSpPr txBox="1"/>
          <p:nvPr/>
        </p:nvSpPr>
        <p:spPr>
          <a:xfrm>
            <a:off x="663436" y="3399185"/>
            <a:ext cx="328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Che bello, anche tu doni!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1CFBDF7-8355-A0D6-7FD5-F0A381E9406B}"/>
              </a:ext>
            </a:extLst>
          </p:cNvPr>
          <p:cNvSpPr txBox="1"/>
          <p:nvPr/>
        </p:nvSpPr>
        <p:spPr>
          <a:xfrm>
            <a:off x="663436" y="3927545"/>
            <a:ext cx="2874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dono viene dall'anima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5B2745-14B9-25A9-6195-02FB3607EFFD}"/>
              </a:ext>
            </a:extLst>
          </p:cNvPr>
          <p:cNvSpPr txBox="1"/>
          <p:nvPr/>
        </p:nvSpPr>
        <p:spPr>
          <a:xfrm>
            <a:off x="663436" y="4296877"/>
            <a:ext cx="370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L'emozione di vedere persone felici nel ricevere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BCDB9E7-9AA5-D022-3312-A85C16E420C9}"/>
              </a:ext>
            </a:extLst>
          </p:cNvPr>
          <p:cNvSpPr txBox="1"/>
          <p:nvPr/>
        </p:nvSpPr>
        <p:spPr>
          <a:xfrm>
            <a:off x="663436" y="4905465"/>
            <a:ext cx="3918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Entrare in sintonia scambiando un dono. Sentirsi considerati in quanto scegliere un dono vuol dire presa in carico di affetti sentimenti bisogni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1165CC-8783-F5D8-83B0-2753211C1885}"/>
              </a:ext>
            </a:extLst>
          </p:cNvPr>
          <p:cNvSpPr txBox="1"/>
          <p:nvPr/>
        </p:nvSpPr>
        <p:spPr>
          <a:xfrm>
            <a:off x="5763870" y="99211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condivisione è un dono 🎁</a:t>
            </a:r>
          </a:p>
          <a:p>
            <a:endParaRPr lang="it-IT" dirty="0"/>
          </a:p>
          <a:p>
            <a:r>
              <a:rPr lang="it-IT" dirty="0"/>
              <a:t>Grazie del tempo dedicato e all'impegno, regala un sorriso anche a chi non conosci!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49C05C0-76CE-7F2A-5413-FE1B745DFF33}"/>
              </a:ext>
            </a:extLst>
          </p:cNvPr>
          <p:cNvSpPr txBox="1"/>
          <p:nvPr/>
        </p:nvSpPr>
        <p:spPr>
          <a:xfrm>
            <a:off x="5763870" y="216845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oggi per ricevere domani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DAF812E-7AAF-031A-8BAA-82E878B1CA44}"/>
              </a:ext>
            </a:extLst>
          </p:cNvPr>
          <p:cNvSpPr txBox="1"/>
          <p:nvPr/>
        </p:nvSpPr>
        <p:spPr>
          <a:xfrm>
            <a:off x="5692636" y="258165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Donate con reciproco rispetto e  non temete di aprirvi all’altro, un dono si fa con il cuore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58FA29A-F65C-B6BB-286E-49CAE13F1A54}"/>
              </a:ext>
            </a:extLst>
          </p:cNvPr>
          <p:cNvSpPr txBox="1"/>
          <p:nvPr/>
        </p:nvSpPr>
        <p:spPr>
          <a:xfrm>
            <a:off x="5692636" y="3401780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🎁❤️“Non è tanto quello che facciamo, ma quanto amore mettiamo nel farlo. Non è tanto quello che diamo, ma quanto amore mettiamo nel dare.” Madre Teresa di Calcutta🥰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7458108-1051-6A53-8784-F393FAC676C1}"/>
              </a:ext>
            </a:extLst>
          </p:cNvPr>
          <p:cNvSpPr txBox="1"/>
          <p:nvPr/>
        </p:nvSpPr>
        <p:spPr>
          <a:xfrm>
            <a:off x="5692636" y="4435376"/>
            <a:ext cx="566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...esistono un'infinità di strumenti per disegnare un sorriso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D20D2E3-F83C-CE30-BEFB-EADD605CE52F}"/>
              </a:ext>
            </a:extLst>
          </p:cNvPr>
          <p:cNvSpPr txBox="1"/>
          <p:nvPr/>
        </p:nvSpPr>
        <p:spPr>
          <a:xfrm>
            <a:off x="5763870" y="5136297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Noi doniamo!!!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10F46C1-4073-6160-F0DE-D50BB4BF871D}"/>
              </a:ext>
            </a:extLst>
          </p:cNvPr>
          <p:cNvSpPr txBox="1"/>
          <p:nvPr/>
        </p:nvSpPr>
        <p:spPr>
          <a:xfrm>
            <a:off x="5763870" y="573646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🎁💝</a:t>
            </a:r>
          </a:p>
        </p:txBody>
      </p:sp>
    </p:spTree>
    <p:extLst>
      <p:ext uri="{BB962C8B-B14F-4D97-AF65-F5344CB8AC3E}">
        <p14:creationId xmlns:p14="http://schemas.microsoft.com/office/powerpoint/2010/main" val="411483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5C6A6F-DA4E-59AB-B01E-28AC8721DDB6}"/>
              </a:ext>
            </a:extLst>
          </p:cNvPr>
          <p:cNvSpPr txBox="1"/>
          <p:nvPr/>
        </p:nvSpPr>
        <p:spPr>
          <a:xfrm>
            <a:off x="464654" y="491195"/>
            <a:ext cx="5021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Gli incontri nella vita donano sempre una parte di noi stessi....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C37321-310B-1E8A-065D-75CD6733F4F0}"/>
              </a:ext>
            </a:extLst>
          </p:cNvPr>
          <p:cNvSpPr txBox="1"/>
          <p:nvPr/>
        </p:nvSpPr>
        <p:spPr>
          <a:xfrm>
            <a:off x="463850" y="1218831"/>
            <a:ext cx="5509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parte più bella è forte del dono è quando pensi veramente cosa può piacere a chi lo riceve.</a:t>
            </a:r>
          </a:p>
          <a:p>
            <a:r>
              <a:rPr lang="it-IT" dirty="0"/>
              <a:t>Il momento più alto dell’altruismo è quando fai qualcosa per qualcuno senza pensare a chi è come lo riceverà 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5D9EE8-4C79-BD3C-AA4B-899C67E5FBE0}"/>
              </a:ext>
            </a:extLst>
          </p:cNvPr>
          <p:cNvSpPr txBox="1"/>
          <p:nvPr/>
        </p:nvSpPr>
        <p:spPr>
          <a:xfrm>
            <a:off x="463850" y="2668042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 volte non servono parole...</a:t>
            </a:r>
          </a:p>
          <a:p>
            <a:r>
              <a:rPr lang="it-IT" dirty="0"/>
              <a:t>Esserci con uno sguardo, un gesto, un sorriso abbozzato... significa... PER TE, PER ME... A NOI ... DA ME A TE❤️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1E4C5C-C73D-15F5-CB3D-CA4E3393276A}"/>
              </a:ext>
            </a:extLst>
          </p:cNvPr>
          <p:cNvSpPr txBox="1"/>
          <p:nvPr/>
        </p:nvSpPr>
        <p:spPr>
          <a:xfrm>
            <a:off x="464252" y="3648559"/>
            <a:ext cx="3627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Vuoi??? Sono qui con te ....per 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9699E1-83ED-C4BC-C8D2-81B6A8046EFB}"/>
              </a:ext>
            </a:extLst>
          </p:cNvPr>
          <p:cNvSpPr txBox="1"/>
          <p:nvPr/>
        </p:nvSpPr>
        <p:spPr>
          <a:xfrm>
            <a:off x="464252" y="416230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Dai? </a:t>
            </a:r>
            <a:r>
              <a:rPr lang="it-IT" dirty="0" err="1"/>
              <a:t>Daiii</a:t>
            </a:r>
            <a:r>
              <a:rPr lang="it-IT" dirty="0"/>
              <a:t>!!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317443F-6117-F768-A995-8A0E27140F2B}"/>
              </a:ext>
            </a:extLst>
          </p:cNvPr>
          <p:cNvSpPr txBox="1"/>
          <p:nvPr/>
        </p:nvSpPr>
        <p:spPr>
          <a:xfrm>
            <a:off x="464252" y="4622167"/>
            <a:ext cx="362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Donare è altruismo disinteressato ❤️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8D5931-DD94-6BAB-A84C-2B965A94B6FF}"/>
              </a:ext>
            </a:extLst>
          </p:cNvPr>
          <p:cNvSpPr txBox="1"/>
          <p:nvPr/>
        </p:nvSpPr>
        <p:spPr>
          <a:xfrm>
            <a:off x="464252" y="5125644"/>
            <a:ext cx="5350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La forza del dono è non aspettarsi nulla in cambio ma saper cogliere la gioia che porta all'altro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986C764-DD32-BFB5-DDE2-3A100B32E04C}"/>
              </a:ext>
            </a:extLst>
          </p:cNvPr>
          <p:cNvSpPr txBox="1"/>
          <p:nvPr/>
        </p:nvSpPr>
        <p:spPr>
          <a:xfrm>
            <a:off x="464252" y="5919913"/>
            <a:ext cx="5350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</a:t>
            </a:r>
            <a:r>
              <a:rPr lang="it-IT" dirty="0" err="1"/>
              <a:t>e’</a:t>
            </a:r>
            <a:r>
              <a:rPr lang="it-IT" dirty="0"/>
              <a:t> amore gratificante per gli altri ma anche per se stessi🥰🥰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16ECDD9-CBA2-E1F7-B04B-17F8D5D0F2CD}"/>
              </a:ext>
            </a:extLst>
          </p:cNvPr>
          <p:cNvSpPr txBox="1"/>
          <p:nvPr/>
        </p:nvSpPr>
        <p:spPr>
          <a:xfrm>
            <a:off x="6925089" y="49119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Attraverso il dono esprimiamo noi stessi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D8B0AEE-8751-B30B-11F6-E5309B315246}"/>
              </a:ext>
            </a:extLst>
          </p:cNvPr>
          <p:cNvSpPr txBox="1"/>
          <p:nvPr/>
        </p:nvSpPr>
        <p:spPr>
          <a:xfrm>
            <a:off x="6925089" y="1218831"/>
            <a:ext cx="6510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Vicendevolmente Insieme 💝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B0DC05B-858D-3A70-2001-4F29904EC498}"/>
              </a:ext>
            </a:extLst>
          </p:cNvPr>
          <p:cNvSpPr txBox="1"/>
          <p:nvPr/>
        </p:nvSpPr>
        <p:spPr>
          <a:xfrm>
            <a:off x="6925089" y="1946467"/>
            <a:ext cx="671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dono: un reciproco scambio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F69E52C-7407-752D-BFD0-C51625217532}"/>
              </a:ext>
            </a:extLst>
          </p:cNvPr>
          <p:cNvSpPr txBox="1"/>
          <p:nvPr/>
        </p:nvSpPr>
        <p:spPr>
          <a:xfrm>
            <a:off x="6925089" y="2419160"/>
            <a:ext cx="4872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gratuitamente è ricevere gratuitamente. Il dono è uno scambio reciproco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9645BE-AA73-2A54-616E-F329270E2912}"/>
              </a:ext>
            </a:extLst>
          </p:cNvPr>
          <p:cNvSpPr txBox="1"/>
          <p:nvPr/>
        </p:nvSpPr>
        <p:spPr>
          <a:xfrm>
            <a:off x="6925089" y="3244334"/>
            <a:ext cx="6820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Dono chiama dono.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95737489-50A7-5446-5BDF-7CCE915BE809}"/>
              </a:ext>
            </a:extLst>
          </p:cNvPr>
          <p:cNvSpPr txBox="1"/>
          <p:nvPr/>
        </p:nvSpPr>
        <p:spPr>
          <a:xfrm>
            <a:off x="6873109" y="3833225"/>
            <a:ext cx="6872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Ciao, son qui per te.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381FAAE-A4B0-AFEC-EF8E-0361C934AB27}"/>
              </a:ext>
            </a:extLst>
          </p:cNvPr>
          <p:cNvSpPr txBox="1"/>
          <p:nvPr/>
        </p:nvSpPr>
        <p:spPr>
          <a:xfrm>
            <a:off x="6873109" y="4381400"/>
            <a:ext cx="6872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dono è una gioia interiore.🙏☺️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C30BF9D-EDE7-9CFA-A3AF-802E8D3342BD}"/>
              </a:ext>
            </a:extLst>
          </p:cNvPr>
          <p:cNvSpPr txBox="1"/>
          <p:nvPr/>
        </p:nvSpPr>
        <p:spPr>
          <a:xfrm>
            <a:off x="6897286" y="4918267"/>
            <a:ext cx="6876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riceve più di quanto si dona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55D0F71-C427-44D4-9A88-CE3716F1C5E0}"/>
              </a:ext>
            </a:extLst>
          </p:cNvPr>
          <p:cNvSpPr txBox="1"/>
          <p:nvPr/>
        </p:nvSpPr>
        <p:spPr>
          <a:xfrm>
            <a:off x="6891645" y="5443047"/>
            <a:ext cx="6887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Io dono, tu doni, noi riceviamo....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7FA3232-F506-31F0-711D-4DBB33F86963}"/>
              </a:ext>
            </a:extLst>
          </p:cNvPr>
          <p:cNvSpPr txBox="1"/>
          <p:nvPr/>
        </p:nvSpPr>
        <p:spPr>
          <a:xfrm>
            <a:off x="6863170" y="6007486"/>
            <a:ext cx="6892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Che bello dare qualcosa!!! 😊😊😊❣️</a:t>
            </a:r>
          </a:p>
        </p:txBody>
      </p:sp>
    </p:spTree>
    <p:extLst>
      <p:ext uri="{BB962C8B-B14F-4D97-AF65-F5344CB8AC3E}">
        <p14:creationId xmlns:p14="http://schemas.microsoft.com/office/powerpoint/2010/main" val="130723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C30EF46-8D2F-D2B3-61CF-F33BDB6A4F40}"/>
              </a:ext>
            </a:extLst>
          </p:cNvPr>
          <p:cNvSpPr txBox="1"/>
          <p:nvPr/>
        </p:nvSpPr>
        <p:spPr>
          <a:xfrm>
            <a:off x="494471" y="501134"/>
            <a:ext cx="3461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e meglio che ricevere🤗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C3DAAA-C6AD-8626-D6CB-4F90B5CE0CBB}"/>
              </a:ext>
            </a:extLst>
          </p:cNvPr>
          <p:cNvSpPr txBox="1"/>
          <p:nvPr/>
        </p:nvSpPr>
        <p:spPr>
          <a:xfrm>
            <a:off x="494471" y="1107421"/>
            <a:ext cx="3023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Doniamo, insieme è meglio 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2E917D4-3264-DB8B-0BB2-7A0FA53D1AD9}"/>
              </a:ext>
            </a:extLst>
          </p:cNvPr>
          <p:cNvSpPr txBox="1"/>
          <p:nvPr/>
        </p:nvSpPr>
        <p:spPr>
          <a:xfrm>
            <a:off x="494471" y="1713708"/>
            <a:ext cx="4743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dono è condivisione di una parte di te che non ha prezzo!!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1F118E-AFF4-E17B-0830-90D52854989E}"/>
              </a:ext>
            </a:extLst>
          </p:cNvPr>
          <p:cNvSpPr txBox="1"/>
          <p:nvPr/>
        </p:nvSpPr>
        <p:spPr>
          <a:xfrm>
            <a:off x="544165" y="2596994"/>
            <a:ext cx="4554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Donare è bello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9D67176-D3EF-8EAE-C510-3F0F4A3223CE}"/>
              </a:ext>
            </a:extLst>
          </p:cNvPr>
          <p:cNvSpPr txBox="1"/>
          <p:nvPr/>
        </p:nvSpPr>
        <p:spPr>
          <a:xfrm>
            <a:off x="494471" y="3197519"/>
            <a:ext cx="4743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Dona oggi e riceverai domani. X 1 mondo migliore.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B67349-1F6C-4258-C0FB-261C582BAD59}"/>
              </a:ext>
            </a:extLst>
          </p:cNvPr>
          <p:cNvSpPr txBox="1"/>
          <p:nvPr/>
        </p:nvSpPr>
        <p:spPr>
          <a:xfrm>
            <a:off x="469624" y="409593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Regalo reciproco, sorpresa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F41B1F6-912E-F619-1FC3-71AE03653E86}"/>
              </a:ext>
            </a:extLst>
          </p:cNvPr>
          <p:cNvSpPr txBox="1"/>
          <p:nvPr/>
        </p:nvSpPr>
        <p:spPr>
          <a:xfrm>
            <a:off x="469624" y="465605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Quello che si prova nel donare è ciò che si prova nel ricevere, una sensazione di gratitudine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694D36-94A6-896C-83EA-0E8C241D98BF}"/>
              </a:ext>
            </a:extLst>
          </p:cNvPr>
          <p:cNvSpPr txBox="1"/>
          <p:nvPr/>
        </p:nvSpPr>
        <p:spPr>
          <a:xfrm>
            <a:off x="469624" y="557974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Aiuta i meno fortunati…donare è vita</a:t>
            </a:r>
          </a:p>
        </p:txBody>
      </p:sp>
    </p:spTree>
    <p:extLst>
      <p:ext uri="{BB962C8B-B14F-4D97-AF65-F5344CB8AC3E}">
        <p14:creationId xmlns:p14="http://schemas.microsoft.com/office/powerpoint/2010/main" val="328074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2DBB52-B914-BBE8-7F3C-4BF1A5A8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36" y="1000897"/>
            <a:ext cx="2972727" cy="20307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6EF184E-FAD8-3D94-62D2-EBAE6DE8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995" y="1000897"/>
            <a:ext cx="3346620" cy="2089546"/>
          </a:xfrm>
          <a:prstGeom prst="rect">
            <a:avLst/>
          </a:prstGeom>
        </p:spPr>
      </p:pic>
      <p:pic>
        <p:nvPicPr>
          <p:cNvPr id="6" name="Immagine 5" descr="Immagine che contiene testo, lettera, calligrafia, carta&#10;&#10;Descrizione generata automaticamente">
            <a:extLst>
              <a:ext uri="{FF2B5EF4-FFF2-40B4-BE49-F238E27FC236}">
                <a16:creationId xmlns:a16="http://schemas.microsoft.com/office/drawing/2014/main" id="{4C38133F-2021-BA5D-6989-234D80804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14" y="3279341"/>
            <a:ext cx="2343341" cy="32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6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4A5EF0-EE9E-5C92-6D23-746F9B34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>
                <a:solidFill>
                  <a:srgbClr val="FF0000"/>
                </a:solidFill>
                <a:latin typeface="Optima" panose="02000503060000020004" pitchFamily="2" charset="0"/>
              </a:rPr>
              <a:t>Parole chiave di oggi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1F9C12-447E-D164-27FF-9D49E8B93497}"/>
              </a:ext>
            </a:extLst>
          </p:cNvPr>
          <p:cNvSpPr txBox="1"/>
          <p:nvPr/>
        </p:nvSpPr>
        <p:spPr>
          <a:xfrm>
            <a:off x="838200" y="1582531"/>
            <a:ext cx="53400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Boomer</a:t>
            </a:r>
          </a:p>
          <a:p>
            <a:r>
              <a:rPr lang="it-IT" dirty="0">
                <a:solidFill>
                  <a:srgbClr val="FF0000"/>
                </a:solidFill>
              </a:rPr>
              <a:t>Comunicare</a:t>
            </a:r>
          </a:p>
          <a:p>
            <a:r>
              <a:rPr lang="it-IT" dirty="0">
                <a:solidFill>
                  <a:srgbClr val="FF0000"/>
                </a:solidFill>
              </a:rPr>
              <a:t>Dono</a:t>
            </a:r>
          </a:p>
          <a:p>
            <a:r>
              <a:rPr lang="it-IT" dirty="0"/>
              <a:t>Immediatezza</a:t>
            </a:r>
          </a:p>
          <a:p>
            <a:r>
              <a:rPr lang="it-IT" dirty="0"/>
              <a:t>Sintesi</a:t>
            </a:r>
          </a:p>
          <a:p>
            <a:r>
              <a:rPr lang="it-IT" dirty="0"/>
              <a:t>Rieducarci</a:t>
            </a:r>
          </a:p>
          <a:p>
            <a:r>
              <a:rPr lang="it-IT" dirty="0"/>
              <a:t>Spazio tempo</a:t>
            </a:r>
          </a:p>
          <a:p>
            <a:r>
              <a:rPr lang="it-IT" dirty="0"/>
              <a:t>Espressione</a:t>
            </a:r>
          </a:p>
          <a:p>
            <a:r>
              <a:rPr lang="it-IT" dirty="0"/>
              <a:t>Immagini</a:t>
            </a:r>
          </a:p>
          <a:p>
            <a:r>
              <a:rPr lang="it-IT" dirty="0"/>
              <a:t>Azioni</a:t>
            </a:r>
          </a:p>
          <a:p>
            <a:r>
              <a:rPr lang="it-IT" dirty="0">
                <a:solidFill>
                  <a:srgbClr val="FF0000"/>
                </a:solidFill>
              </a:rPr>
              <a:t>Emozioni</a:t>
            </a:r>
          </a:p>
          <a:p>
            <a:r>
              <a:rPr lang="it-IT" dirty="0"/>
              <a:t>Introspezione</a:t>
            </a:r>
          </a:p>
          <a:p>
            <a:r>
              <a:rPr lang="it-IT" dirty="0">
                <a:solidFill>
                  <a:srgbClr val="FF0000"/>
                </a:solidFill>
              </a:rPr>
              <a:t>Condivisione</a:t>
            </a:r>
            <a:r>
              <a:rPr lang="it-IT" dirty="0"/>
              <a:t> </a:t>
            </a:r>
          </a:p>
          <a:p>
            <a:r>
              <a:rPr lang="it-IT" dirty="0"/>
              <a:t>Consapevolezza</a:t>
            </a:r>
          </a:p>
          <a:p>
            <a:r>
              <a:rPr lang="it-IT" dirty="0"/>
              <a:t>Social </a:t>
            </a:r>
          </a:p>
          <a:p>
            <a:r>
              <a:rPr lang="it-IT" dirty="0"/>
              <a:t>Contesto</a:t>
            </a:r>
          </a:p>
          <a:p>
            <a:r>
              <a:rPr lang="it-IT" dirty="0"/>
              <a:t>pubblicità</a:t>
            </a:r>
          </a:p>
        </p:txBody>
      </p:sp>
    </p:spTree>
    <p:extLst>
      <p:ext uri="{BB962C8B-B14F-4D97-AF65-F5344CB8AC3E}">
        <p14:creationId xmlns:p14="http://schemas.microsoft.com/office/powerpoint/2010/main" val="239961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849CC-6286-A7D0-F346-83555CC3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Quale storia?</a:t>
            </a:r>
          </a:p>
        </p:txBody>
      </p:sp>
      <p:pic>
        <p:nvPicPr>
          <p:cNvPr id="5" name="Segnaposto contenuto 4" descr="Immagine che contiene Ruota di bicicletta, cielo, persona, testo&#10;&#10;Descrizione generata automaticamente">
            <a:extLst>
              <a:ext uri="{FF2B5EF4-FFF2-40B4-BE49-F238E27FC236}">
                <a16:creationId xmlns:a16="http://schemas.microsoft.com/office/drawing/2014/main" id="{AD5E7AA6-8826-B66B-983C-CC82B6456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87" y="1433385"/>
            <a:ext cx="8905776" cy="4300150"/>
          </a:xfrm>
        </p:spPr>
      </p:pic>
    </p:spTree>
    <p:extLst>
      <p:ext uri="{BB962C8B-B14F-4D97-AF65-F5344CB8AC3E}">
        <p14:creationId xmlns:p14="http://schemas.microsoft.com/office/powerpoint/2010/main" val="18677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2C78D-ECDA-4527-D447-9E383274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Appuntamento e … compiti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897118-7648-3A01-450A-C39CE40BA9DF}"/>
              </a:ext>
            </a:extLst>
          </p:cNvPr>
          <p:cNvSpPr txBox="1"/>
          <p:nvPr/>
        </p:nvSpPr>
        <p:spPr>
          <a:xfrm>
            <a:off x="838200" y="1868556"/>
            <a:ext cx="593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Ci vediamo il 7 marzo dalle 18 alle 19 on line, vi arriverà il link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215CBE-FCD3-FCEA-18DD-B8AD89FB5836}"/>
              </a:ext>
            </a:extLst>
          </p:cNvPr>
          <p:cNvSpPr txBox="1"/>
          <p:nvPr/>
        </p:nvSpPr>
        <p:spPr>
          <a:xfrm>
            <a:off x="838200" y="2633870"/>
            <a:ext cx="5877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Prima di quella data, mandate dei post (anche su file word) a</a:t>
            </a:r>
          </a:p>
          <a:p>
            <a:endParaRPr lang="it-IT" dirty="0"/>
          </a:p>
          <a:p>
            <a:r>
              <a:rPr lang="it-IT" dirty="0" err="1"/>
              <a:t>lorenzo.carpane@palestradellascrittura.it</a:t>
            </a:r>
            <a:endParaRPr lang="it-IT" dirty="0"/>
          </a:p>
        </p:txBody>
      </p:sp>
      <p:pic>
        <p:nvPicPr>
          <p:cNvPr id="7" name="Immagine 6" descr="Immagine che contiene sorridente, emoticon, cartone animato, giallo&#10;&#10;Descrizione generata automaticamente">
            <a:extLst>
              <a:ext uri="{FF2B5EF4-FFF2-40B4-BE49-F238E27FC236}">
                <a16:creationId xmlns:a16="http://schemas.microsoft.com/office/drawing/2014/main" id="{E0779463-3008-CCAB-662F-CFE9F5D41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6047"/>
            <a:ext cx="660400" cy="647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D8FD5A-02A1-20ED-4EF7-393130D2759B}"/>
              </a:ext>
            </a:extLst>
          </p:cNvPr>
          <p:cNvSpPr txBox="1"/>
          <p:nvPr/>
        </p:nvSpPr>
        <p:spPr>
          <a:xfrm>
            <a:off x="838200" y="5029200"/>
            <a:ext cx="104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presto!</a:t>
            </a:r>
          </a:p>
        </p:txBody>
      </p:sp>
    </p:spTree>
    <p:extLst>
      <p:ext uri="{BB962C8B-B14F-4D97-AF65-F5344CB8AC3E}">
        <p14:creationId xmlns:p14="http://schemas.microsoft.com/office/powerpoint/2010/main" val="423402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5023A03-531B-4F45-A2EC-CBA5B53CA287}"/>
              </a:ext>
            </a:extLst>
          </p:cNvPr>
          <p:cNvSpPr txBox="1">
            <a:spLocks/>
          </p:cNvSpPr>
          <p:nvPr/>
        </p:nvSpPr>
        <p:spPr>
          <a:xfrm>
            <a:off x="838201" y="463933"/>
            <a:ext cx="12192000" cy="556955"/>
          </a:xfrm>
          <a:prstGeom prst="rect">
            <a:avLst/>
          </a:prstGeom>
        </p:spPr>
        <p:txBody>
          <a:bodyPr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 se volete approfondire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BE83F3-EF21-D848-B859-ABA3E14150DD}"/>
              </a:ext>
            </a:extLst>
          </p:cNvPr>
          <p:cNvSpPr txBox="1"/>
          <p:nvPr/>
        </p:nvSpPr>
        <p:spPr>
          <a:xfrm>
            <a:off x="838201" y="1302907"/>
            <a:ext cx="10609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Potreste partire da tre libri. Uno dedicato alla narrazione prefigurativa, uno alla narrazione umoristica e l’altro allo </a:t>
            </a: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storytelling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Carmassi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 P., Lucchini A., 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Futuro anteriore. Il metodo per prefigurare e narrare il cambiamento, prima che avvenga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, </a:t>
            </a: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Centopagine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,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Annamaria Testa, 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Le vie del senso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. 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Come dire cose opposte con le stesse parole, 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Garzanti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John </a:t>
            </a: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Bargh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, A tua insaputa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, Bollati Boringhieri,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G. </a:t>
            </a: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Lakoff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, 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Non pensare all’elefante, 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Chiarelettere,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endParaRPr lang="it-IT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endParaRPr lang="it-IT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Infine il sito di 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Palestra della scrittura</a:t>
            </a:r>
            <a:r>
              <a:rPr lang="it-IT" i="1" dirty="0">
                <a:solidFill>
                  <a:srgbClr val="002060"/>
                </a:solidFill>
                <a:latin typeface="Optima" panose="02000503060000020004" pitchFamily="2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dove potrete scaricare gli </a:t>
            </a:r>
            <a:r>
              <a:rPr lang="it-IT" dirty="0" err="1">
                <a:solidFill>
                  <a:srgbClr val="002060"/>
                </a:solidFill>
                <a:latin typeface="Optima" panose="02000503060000020004" pitchFamily="2" charset="0"/>
              </a:rPr>
              <a:t>abstract</a:t>
            </a:r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 dei nostri libri o alcuni completi, e poi video e articoli per ritrovate spunti utili.</a:t>
            </a:r>
          </a:p>
          <a:p>
            <a:endParaRPr lang="it-IT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Optima" panose="02000503060000020004" pitchFamily="2" charset="0"/>
              </a:rPr>
              <a:t>Grazie del vostro tempo e della vostra attenzione, buona prosecuzione e a presto, Lorenzo</a:t>
            </a:r>
            <a:r>
              <a:rPr lang="it-IT" b="1" dirty="0">
                <a:solidFill>
                  <a:srgbClr val="002060"/>
                </a:solidFill>
                <a:latin typeface="Optima" panose="02000503060000020004" pitchFamily="2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Optima" panose="02000503060000020004" pitchFamily="2" charset="0"/>
                <a:sym typeface="Wingdings" pitchFamily="2" charset="2"/>
              </a:rPr>
              <a:t></a:t>
            </a:r>
          </a:p>
          <a:p>
            <a:endParaRPr lang="it-IT" b="1" dirty="0">
              <a:solidFill>
                <a:srgbClr val="002060"/>
              </a:solidFill>
              <a:latin typeface="Optima" panose="02000503060000020004" pitchFamily="2" charset="0"/>
              <a:sym typeface="Wingdings" pitchFamily="2" charset="2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7B50C4-567E-CA41-926C-CBFDBC6C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916" y="5827699"/>
            <a:ext cx="7239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7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CA8731B-B769-AC9B-D8AB-2A32D85BA006}"/>
              </a:ext>
            </a:extLst>
          </p:cNvPr>
          <p:cNvGrpSpPr/>
          <p:nvPr/>
        </p:nvGrpSpPr>
        <p:grpSpPr>
          <a:xfrm>
            <a:off x="4422434" y="5886859"/>
            <a:ext cx="3379209" cy="3379209"/>
            <a:chOff x="0" y="0"/>
            <a:chExt cx="6350000" cy="6350000"/>
          </a:xfrm>
          <a:solidFill>
            <a:srgbClr val="D42F35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2D55653-DAAD-3F06-9977-40686AD4C71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rgbClr val="636464"/>
                  </a:gs>
                  <a:gs pos="100000">
                    <a:srgbClr val="373737"/>
                  </a:gs>
                  <a:gs pos="67000">
                    <a:srgbClr val="636464"/>
                  </a:gs>
                </a:gsLst>
                <a:lin ang="5400000" scaled="1"/>
              </a:gradFill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4">
            <a:extLst>
              <a:ext uri="{FF2B5EF4-FFF2-40B4-BE49-F238E27FC236}">
                <a16:creationId xmlns:a16="http://schemas.microsoft.com/office/drawing/2014/main" id="{E664EFE2-F3AE-7BC9-6168-D0600117F7F4}"/>
              </a:ext>
            </a:extLst>
          </p:cNvPr>
          <p:cNvSpPr txBox="1"/>
          <p:nvPr/>
        </p:nvSpPr>
        <p:spPr>
          <a:xfrm>
            <a:off x="671724" y="704850"/>
            <a:ext cx="10834476" cy="24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00" spc="280" dirty="0">
                <a:solidFill>
                  <a:srgbClr val="D83938"/>
                </a:solidFill>
                <a:latin typeface="Optima" panose="02000503060000020004"/>
              </a:rPr>
              <a:t>LORENZO CARPANÈ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76AB71-AB59-CD0F-D1BA-60E540DA7595}"/>
              </a:ext>
            </a:extLst>
          </p:cNvPr>
          <p:cNvSpPr txBox="1"/>
          <p:nvPr/>
        </p:nvSpPr>
        <p:spPr>
          <a:xfrm>
            <a:off x="573683" y="96191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Optima" panose="02000503060000020004" pitchFamily="2" charset="0"/>
              </a:rPr>
              <a:t>lorenzo.carpane@palestradellascrittura.it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AB186BB-3864-96D1-E4B9-F467BF99CA5C}"/>
              </a:ext>
            </a:extLst>
          </p:cNvPr>
          <p:cNvSpPr txBox="1"/>
          <p:nvPr/>
        </p:nvSpPr>
        <p:spPr>
          <a:xfrm>
            <a:off x="1756447" y="3682760"/>
            <a:ext cx="8665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>
                <a:latin typeface="Optima" panose="02000503060000020004" pitchFamily="2" charset="0"/>
              </a:defRPr>
            </a:lvl1pPr>
          </a:lstStyle>
          <a:p>
            <a:pPr algn="ctr"/>
            <a:r>
              <a:rPr lang="it-IT" dirty="0"/>
              <a:t>Su </a:t>
            </a:r>
            <a:r>
              <a:rPr lang="it-IT" dirty="0">
                <a:hlinkClick r:id="rId3"/>
              </a:rPr>
              <a:t>www.palestradellascrittura.it</a:t>
            </a:r>
            <a:r>
              <a:rPr lang="it-IT" dirty="0"/>
              <a:t> puoi trovare altri video, esempi e contenuti di approfondimento.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Iscriviti alla nostra newsletter </a:t>
            </a:r>
            <a:r>
              <a:rPr lang="it-IT" dirty="0">
                <a:hlinkClick r:id="rId4"/>
              </a:rPr>
              <a:t>Pocherighe</a:t>
            </a:r>
            <a:r>
              <a:rPr lang="it-IT" dirty="0"/>
              <a:t> e seguici anche su </a:t>
            </a:r>
            <a:r>
              <a:rPr lang="it-IT" dirty="0">
                <a:hlinkClick r:id="rId5"/>
              </a:rPr>
              <a:t>Linkedin</a:t>
            </a:r>
            <a:r>
              <a:rPr lang="it-IT" dirty="0"/>
              <a:t>!</a:t>
            </a:r>
          </a:p>
        </p:txBody>
      </p:sp>
      <p:sp>
        <p:nvSpPr>
          <p:cNvPr id="25" name="Titolo 3">
            <a:extLst>
              <a:ext uri="{FF2B5EF4-FFF2-40B4-BE49-F238E27FC236}">
                <a16:creationId xmlns:a16="http://schemas.microsoft.com/office/drawing/2014/main" id="{791BE801-F18C-9136-2701-599EEF22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1052"/>
            <a:ext cx="10515600" cy="2174409"/>
          </a:xfrm>
        </p:spPr>
        <p:txBody>
          <a:bodyPr>
            <a:normAutofit/>
          </a:bodyPr>
          <a:lstStyle/>
          <a:p>
            <a:pPr algn="ctr">
              <a:lnSpc>
                <a:spcPts val="8704"/>
              </a:lnSpc>
            </a:pPr>
            <a:r>
              <a:rPr lang="en-US" dirty="0">
                <a:solidFill>
                  <a:srgbClr val="D42F35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RESTIAMO IN CONTATTO!</a:t>
            </a:r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A8B772FF-CBA6-3502-F242-E236191C4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246" y="505813"/>
            <a:ext cx="1100424" cy="129232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C746FA7-91C1-FF94-2669-4E5B9EF45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724" y="4920769"/>
            <a:ext cx="3736975" cy="14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2F294-15FC-0D46-0283-F11E5C13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Facebook</a:t>
            </a:r>
          </a:p>
        </p:txBody>
      </p:sp>
      <p:pic>
        <p:nvPicPr>
          <p:cNvPr id="5" name="Segnaposto contenuto 4" descr="Immagine che contiene testo, Carattere, schermata, algebra&#10;&#10;Descrizione generata automaticamente">
            <a:extLst>
              <a:ext uri="{FF2B5EF4-FFF2-40B4-BE49-F238E27FC236}">
                <a16:creationId xmlns:a16="http://schemas.microsoft.com/office/drawing/2014/main" id="{0A5D686D-0E58-87F8-B15F-D6B5769DF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237" y="2133954"/>
            <a:ext cx="8051671" cy="3745964"/>
          </a:xfrm>
        </p:spPr>
      </p:pic>
    </p:spTree>
    <p:extLst>
      <p:ext uri="{BB962C8B-B14F-4D97-AF65-F5344CB8AC3E}">
        <p14:creationId xmlns:p14="http://schemas.microsoft.com/office/powerpoint/2010/main" val="264902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559F26-151B-4008-B1C5-1F116825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Contenuti?</a:t>
            </a:r>
          </a:p>
        </p:txBody>
      </p:sp>
      <p:pic>
        <p:nvPicPr>
          <p:cNvPr id="5" name="Segnaposto contenuto 4" descr="Immagine che contiene testo, schermata, Carattere, algebra&#10;&#10;Descrizione generata automaticamente">
            <a:extLst>
              <a:ext uri="{FF2B5EF4-FFF2-40B4-BE49-F238E27FC236}">
                <a16:creationId xmlns:a16="http://schemas.microsoft.com/office/drawing/2014/main" id="{A3AA995A-94B3-F929-99C8-0A7531965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606" y="2125532"/>
            <a:ext cx="8219864" cy="3855138"/>
          </a:xfrm>
        </p:spPr>
      </p:pic>
    </p:spTree>
    <p:extLst>
      <p:ext uri="{BB962C8B-B14F-4D97-AF65-F5344CB8AC3E}">
        <p14:creationId xmlns:p14="http://schemas.microsoft.com/office/powerpoint/2010/main" val="225428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9D554-88F2-B0E1-28F8-17FED7F6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Visibilità e leggibilità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C2582BA-E0D3-6261-73C5-A7B4B70FC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584" y="2187445"/>
            <a:ext cx="7658100" cy="292100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52987B-EF42-214E-9675-DB7B06A99AAF}"/>
              </a:ext>
            </a:extLst>
          </p:cNvPr>
          <p:cNvSpPr txBox="1"/>
          <p:nvPr/>
        </p:nvSpPr>
        <p:spPr>
          <a:xfrm>
            <a:off x="8305800" y="55679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Passera</a:t>
            </a:r>
            <a:r>
              <a:rPr lang="en-US" sz="1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2017, p.18.</a:t>
            </a:r>
            <a:r>
              <a:rPr lang="it-IT" dirty="0">
                <a:effectLst/>
              </a:rPr>
              <a:t> </a:t>
            </a:r>
            <a:endParaRPr lang="it-IT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9FF9189-2710-1FBF-3192-A483CAAE1FE4}"/>
              </a:ext>
            </a:extLst>
          </p:cNvPr>
          <p:cNvGrpSpPr/>
          <p:nvPr/>
        </p:nvGrpSpPr>
        <p:grpSpPr>
          <a:xfrm rot="10800000">
            <a:off x="11013759" y="1739394"/>
            <a:ext cx="3379209" cy="3379209"/>
            <a:chOff x="0" y="0"/>
            <a:chExt cx="6350000" cy="6350000"/>
          </a:xfrm>
          <a:solidFill>
            <a:srgbClr val="D42F35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80B41B2-5203-CAD4-9F7E-9742111C6CC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8000">
                    <a:srgbClr val="636464"/>
                  </a:gs>
                  <a:gs pos="100000">
                    <a:srgbClr val="373737"/>
                  </a:gs>
                  <a:gs pos="67000">
                    <a:srgbClr val="636464"/>
                  </a:gs>
                </a:gsLst>
                <a:lin ang="5400000" scaled="1"/>
              </a:gradFill>
            </a:ln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6624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F94BBD-AA78-7300-90EB-1FD408544D4A}"/>
              </a:ext>
            </a:extLst>
          </p:cNvPr>
          <p:cNvSpPr txBox="1"/>
          <p:nvPr/>
        </p:nvSpPr>
        <p:spPr>
          <a:xfrm>
            <a:off x="2024644" y="2875002"/>
            <a:ext cx="8737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/>
              <a:t>Oggi è una bella giornata</a:t>
            </a:r>
          </a:p>
        </p:txBody>
      </p:sp>
    </p:spTree>
    <p:extLst>
      <p:ext uri="{BB962C8B-B14F-4D97-AF65-F5344CB8AC3E}">
        <p14:creationId xmlns:p14="http://schemas.microsoft.com/office/powerpoint/2010/main" val="349114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FACD40-1D89-6E3D-7EA2-4B406087FF34}"/>
              </a:ext>
            </a:extLst>
          </p:cNvPr>
          <p:cNvSpPr txBox="1"/>
          <p:nvPr/>
        </p:nvSpPr>
        <p:spPr>
          <a:xfrm>
            <a:off x="1407145" y="4143342"/>
            <a:ext cx="2564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 è una</a:t>
            </a:r>
          </a:p>
          <a:p>
            <a:r>
              <a:rPr lang="it-IT" sz="3200" dirty="0">
                <a:solidFill>
                  <a:schemeClr val="bg1"/>
                </a:solidFill>
              </a:rPr>
              <a:t> bella giornata</a:t>
            </a:r>
          </a:p>
        </p:txBody>
      </p:sp>
      <p:pic>
        <p:nvPicPr>
          <p:cNvPr id="1030" name="Picture 6" descr="Olympia di Manet, lo scandalo dell'arte | Elle decor">
            <a:extLst>
              <a:ext uri="{FF2B5EF4-FFF2-40B4-BE49-F238E27FC236}">
                <a16:creationId xmlns:a16="http://schemas.microsoft.com/office/drawing/2014/main" id="{864CABA0-1FF7-F9FE-D091-B2E596DA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31243"/>
            <a:ext cx="9644062" cy="54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5FF92D-7C08-F5C5-DDDE-76D71F4D96FA}"/>
              </a:ext>
            </a:extLst>
          </p:cNvPr>
          <p:cNvSpPr txBox="1"/>
          <p:nvPr/>
        </p:nvSpPr>
        <p:spPr>
          <a:xfrm>
            <a:off x="1907381" y="1314274"/>
            <a:ext cx="3164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Oggi è una bella giornata</a:t>
            </a:r>
          </a:p>
        </p:txBody>
      </p:sp>
    </p:spTree>
    <p:extLst>
      <p:ext uri="{BB962C8B-B14F-4D97-AF65-F5344CB8AC3E}">
        <p14:creationId xmlns:p14="http://schemas.microsoft.com/office/powerpoint/2010/main" val="27522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FACD40-1D89-6E3D-7EA2-4B406087FF34}"/>
              </a:ext>
            </a:extLst>
          </p:cNvPr>
          <p:cNvSpPr txBox="1"/>
          <p:nvPr/>
        </p:nvSpPr>
        <p:spPr>
          <a:xfrm>
            <a:off x="1407145" y="4143342"/>
            <a:ext cx="2564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 è una</a:t>
            </a:r>
          </a:p>
          <a:p>
            <a:r>
              <a:rPr lang="it-IT" sz="3200" dirty="0">
                <a:solidFill>
                  <a:schemeClr val="bg1"/>
                </a:solidFill>
              </a:rPr>
              <a:t> bella giornata</a:t>
            </a:r>
          </a:p>
        </p:txBody>
      </p:sp>
      <p:pic>
        <p:nvPicPr>
          <p:cNvPr id="1030" name="Picture 6" descr="Olympia di Manet, lo scandalo dell'arte | Elle decor">
            <a:extLst>
              <a:ext uri="{FF2B5EF4-FFF2-40B4-BE49-F238E27FC236}">
                <a16:creationId xmlns:a16="http://schemas.microsoft.com/office/drawing/2014/main" id="{864CABA0-1FF7-F9FE-D091-B2E596DA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931243"/>
            <a:ext cx="9644062" cy="54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5FF92D-7C08-F5C5-DDDE-76D71F4D96FA}"/>
              </a:ext>
            </a:extLst>
          </p:cNvPr>
          <p:cNvSpPr txBox="1"/>
          <p:nvPr/>
        </p:nvSpPr>
        <p:spPr>
          <a:xfrm>
            <a:off x="1907381" y="1314274"/>
            <a:ext cx="3164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bella giornata, oggi…</a:t>
            </a:r>
          </a:p>
        </p:txBody>
      </p:sp>
    </p:spTree>
    <p:extLst>
      <p:ext uri="{BB962C8B-B14F-4D97-AF65-F5344CB8AC3E}">
        <p14:creationId xmlns:p14="http://schemas.microsoft.com/office/powerpoint/2010/main" val="12293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FACD40-1D89-6E3D-7EA2-4B406087FF34}"/>
              </a:ext>
            </a:extLst>
          </p:cNvPr>
          <p:cNvSpPr txBox="1"/>
          <p:nvPr/>
        </p:nvSpPr>
        <p:spPr>
          <a:xfrm>
            <a:off x="1107107" y="3871879"/>
            <a:ext cx="25643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 è una</a:t>
            </a:r>
          </a:p>
          <a:p>
            <a:r>
              <a:rPr lang="it-IT" sz="3200" dirty="0">
                <a:solidFill>
                  <a:schemeClr val="bg1"/>
                </a:solidFill>
              </a:rPr>
              <a:t> bella giornata</a:t>
            </a:r>
          </a:p>
        </p:txBody>
      </p:sp>
      <p:pic>
        <p:nvPicPr>
          <p:cNvPr id="1030" name="Picture 6" descr="Olympia di Manet, lo scandalo dell'arte | Elle decor">
            <a:extLst>
              <a:ext uri="{FF2B5EF4-FFF2-40B4-BE49-F238E27FC236}">
                <a16:creationId xmlns:a16="http://schemas.microsoft.com/office/drawing/2014/main" id="{864CABA0-1FF7-F9FE-D091-B2E596DA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59780"/>
            <a:ext cx="9644062" cy="543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D911E1-1477-934A-6011-149C0881A878}"/>
              </a:ext>
            </a:extLst>
          </p:cNvPr>
          <p:cNvSpPr txBox="1"/>
          <p:nvPr/>
        </p:nvSpPr>
        <p:spPr>
          <a:xfrm>
            <a:off x="1693068" y="1296333"/>
            <a:ext cx="2135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Oggi?</a:t>
            </a:r>
          </a:p>
          <a:p>
            <a:r>
              <a:rPr lang="it-IT" sz="3200" dirty="0">
                <a:solidFill>
                  <a:schemeClr val="bg1"/>
                </a:solidFill>
              </a:rPr>
              <a:t>Bella giornata!</a:t>
            </a:r>
          </a:p>
        </p:txBody>
      </p:sp>
    </p:spTree>
    <p:extLst>
      <p:ext uri="{BB962C8B-B14F-4D97-AF65-F5344CB8AC3E}">
        <p14:creationId xmlns:p14="http://schemas.microsoft.com/office/powerpoint/2010/main" val="261627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811</Words>
  <Application>Microsoft Macintosh PowerPoint</Application>
  <PresentationFormat>Widescreen</PresentationFormat>
  <Paragraphs>118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Helvetica Neue Medium</vt:lpstr>
      <vt:lpstr>Optima</vt:lpstr>
      <vt:lpstr>Space Mono</vt:lpstr>
      <vt:lpstr>Times New Roman</vt:lpstr>
      <vt:lpstr>Tema di Office</vt:lpstr>
      <vt:lpstr>Presentazione standard di PowerPoint</vt:lpstr>
      <vt:lpstr>Quale storia?</vt:lpstr>
      <vt:lpstr>Facebook</vt:lpstr>
      <vt:lpstr>Contenuti?</vt:lpstr>
      <vt:lpstr>Visibilità e leggibilità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punto di vista: è sempre una questione di scelta</vt:lpstr>
      <vt:lpstr>Presentazione standard di PowerPoint</vt:lpstr>
      <vt:lpstr>Presentazione standard di PowerPoint</vt:lpstr>
      <vt:lpstr>E ora, i vostri testi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Parole chiave di oggi </vt:lpstr>
      <vt:lpstr>Appuntamento e … compiti</vt:lpstr>
      <vt:lpstr>Presentazione standard di PowerPoint</vt:lpstr>
      <vt:lpstr>RESTIAMO IN CONTATTO!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Carpane Lorenzo</cp:lastModifiedBy>
  <cp:revision>64</cp:revision>
  <dcterms:created xsi:type="dcterms:W3CDTF">2021-02-07T17:34:22Z</dcterms:created>
  <dcterms:modified xsi:type="dcterms:W3CDTF">2024-02-10T18:15:02Z</dcterms:modified>
</cp:coreProperties>
</file>